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8" r:id="rId3"/>
    <p:sldId id="257" r:id="rId4"/>
    <p:sldId id="260" r:id="rId5"/>
    <p:sldId id="259" r:id="rId6"/>
    <p:sldId id="261" r:id="rId7"/>
    <p:sldId id="264" r:id="rId8"/>
    <p:sldId id="266" r:id="rId9"/>
    <p:sldId id="263" r:id="rId10"/>
    <p:sldId id="265"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4632" autoAdjust="0"/>
  </p:normalViewPr>
  <p:slideViewPr>
    <p:cSldViewPr snapToGrid="0">
      <p:cViewPr varScale="1">
        <p:scale>
          <a:sx n="47" d="100"/>
          <a:sy n="47" d="100"/>
        </p:scale>
        <p:origin x="162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CB847-781B-484D-93C8-7F06C5E8FEE2}" type="datetimeFigureOut">
              <a:rPr lang="en-US" smtClean="0"/>
              <a:t>4/2/2017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0A202E-8440-43F6-8F48-42F95446AE9C}" type="slidenum">
              <a:rPr lang="en-US" smtClean="0"/>
              <a:t>‹#›</a:t>
            </a:fld>
            <a:endParaRPr lang="en-US"/>
          </a:p>
        </p:txBody>
      </p:sp>
    </p:spTree>
    <p:extLst>
      <p:ext uri="{BB962C8B-B14F-4D97-AF65-F5344CB8AC3E}">
        <p14:creationId xmlns:p14="http://schemas.microsoft.com/office/powerpoint/2010/main" val="558440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1</a:t>
            </a:fld>
            <a:endParaRPr lang="en-US"/>
          </a:p>
        </p:txBody>
      </p:sp>
    </p:spTree>
    <p:extLst>
      <p:ext uri="{BB962C8B-B14F-4D97-AF65-F5344CB8AC3E}">
        <p14:creationId xmlns:p14="http://schemas.microsoft.com/office/powerpoint/2010/main" val="2276580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Buyya. (20</a:t>
            </a:r>
            <a:r>
              <a:rPr lang="en-US" b="1" dirty="0"/>
              <a:t>References:</a:t>
            </a:r>
          </a:p>
          <a:p>
            <a:r>
              <a:rPr lang="en-US" sz="1200" kern="1200" dirty="0">
                <a:solidFill>
                  <a:schemeClr val="tx1"/>
                </a:solidFill>
                <a:effectLst/>
                <a:latin typeface="+mn-lt"/>
                <a:ea typeface="+mn-ea"/>
                <a:cs typeface="+mn-cs"/>
              </a:rPr>
              <a:t>09). </a:t>
            </a:r>
            <a:r>
              <a:rPr lang="en-US" sz="1200" i="1" kern="1200" dirty="0">
                <a:solidFill>
                  <a:schemeClr val="tx1"/>
                </a:solidFill>
                <a:effectLst/>
                <a:latin typeface="+mn-lt"/>
                <a:ea typeface="+mn-ea"/>
                <a:cs typeface="+mn-cs"/>
              </a:rPr>
              <a:t>Object-oriented Programming with Java: Essentials and Applications.</a:t>
            </a:r>
            <a:r>
              <a:rPr lang="en-US" sz="1200" kern="1200" dirty="0">
                <a:solidFill>
                  <a:schemeClr val="tx1"/>
                </a:solidFill>
                <a:effectLst/>
                <a:latin typeface="+mn-lt"/>
                <a:ea typeface="+mn-ea"/>
                <a:cs typeface="+mn-cs"/>
              </a:rPr>
              <a:t> Tata McGraw-Hill Education.</a:t>
            </a:r>
          </a:p>
          <a:p>
            <a:r>
              <a:rPr lang="en-US" sz="1200" kern="1200" dirty="0" err="1">
                <a:solidFill>
                  <a:schemeClr val="tx1"/>
                </a:solidFill>
                <a:effectLst/>
                <a:latin typeface="+mn-lt"/>
                <a:ea typeface="+mn-ea"/>
                <a:cs typeface="+mn-cs"/>
              </a:rPr>
              <a:t>Conder</a:t>
            </a:r>
            <a:r>
              <a:rPr lang="en-US" sz="1200" kern="1200" dirty="0">
                <a:solidFill>
                  <a:schemeClr val="tx1"/>
                </a:solidFill>
                <a:effectLst/>
                <a:latin typeface="+mn-lt"/>
                <a:ea typeface="+mn-ea"/>
                <a:cs typeface="+mn-cs"/>
              </a:rPr>
              <a:t>, S., &amp; </a:t>
            </a:r>
            <a:r>
              <a:rPr lang="en-US" sz="1200" kern="1200" dirty="0" err="1">
                <a:solidFill>
                  <a:schemeClr val="tx1"/>
                </a:solidFill>
                <a:effectLst/>
                <a:latin typeface="+mn-lt"/>
                <a:ea typeface="+mn-ea"/>
                <a:cs typeface="+mn-cs"/>
              </a:rPr>
              <a:t>Darcey</a:t>
            </a:r>
            <a:r>
              <a:rPr lang="en-US" sz="1200" kern="1200" dirty="0">
                <a:solidFill>
                  <a:schemeClr val="tx1"/>
                </a:solidFill>
                <a:effectLst/>
                <a:latin typeface="+mn-lt"/>
                <a:ea typeface="+mn-ea"/>
                <a:cs typeface="+mn-cs"/>
              </a:rPr>
              <a:t>, L. ( 2010). </a:t>
            </a:r>
            <a:r>
              <a:rPr lang="en-US" sz="1200" i="1" kern="1200" dirty="0">
                <a:solidFill>
                  <a:schemeClr val="tx1"/>
                </a:solidFill>
                <a:effectLst/>
                <a:latin typeface="+mn-lt"/>
                <a:ea typeface="+mn-ea"/>
                <a:cs typeface="+mn-cs"/>
              </a:rPr>
              <a:t>Learn Java for Android Development: Introduction to Java</a:t>
            </a:r>
            <a:r>
              <a:rPr lang="en-US" sz="1200" kern="1200" dirty="0">
                <a:solidFill>
                  <a:schemeClr val="tx1"/>
                </a:solidFill>
                <a:effectLst/>
                <a:latin typeface="+mn-lt"/>
                <a:ea typeface="+mn-ea"/>
                <a:cs typeface="+mn-cs"/>
              </a:rPr>
              <a:t>. Retrieved from </a:t>
            </a:r>
            <a:r>
              <a:rPr lang="en-US" sz="1200" kern="1200" dirty="0" err="1">
                <a:solidFill>
                  <a:schemeClr val="tx1"/>
                </a:solidFill>
                <a:effectLst/>
                <a:latin typeface="+mn-lt"/>
                <a:ea typeface="+mn-ea"/>
                <a:cs typeface="+mn-cs"/>
              </a:rPr>
              <a:t>tutsplus</a:t>
            </a:r>
            <a:r>
              <a:rPr lang="en-US" sz="1200" kern="1200" dirty="0">
                <a:solidFill>
                  <a:schemeClr val="tx1"/>
                </a:solidFill>
                <a:effectLst/>
                <a:latin typeface="+mn-lt"/>
                <a:ea typeface="+mn-ea"/>
                <a:cs typeface="+mn-cs"/>
              </a:rPr>
              <a:t>: https://code.tutsplus.com/tutorials/learn-java-for-android-development-introduction-to-java--mobile-2604</a:t>
            </a:r>
          </a:p>
          <a:p>
            <a:r>
              <a:rPr lang="en-US" sz="1200" kern="1200" dirty="0" err="1">
                <a:solidFill>
                  <a:schemeClr val="tx1"/>
                </a:solidFill>
                <a:effectLst/>
                <a:latin typeface="+mn-lt"/>
                <a:ea typeface="+mn-ea"/>
                <a:cs typeface="+mn-cs"/>
              </a:rPr>
              <a:t>dzone</a:t>
            </a:r>
            <a:r>
              <a:rPr lang="en-US" sz="1200" kern="1200" dirty="0">
                <a:solidFill>
                  <a:schemeClr val="tx1"/>
                </a:solidFill>
                <a:effectLst/>
                <a:latin typeface="+mn-lt"/>
                <a:ea typeface="+mn-ea"/>
                <a:cs typeface="+mn-cs"/>
              </a:rPr>
              <a:t>. (2008). </a:t>
            </a:r>
            <a:r>
              <a:rPr lang="en-US" sz="1200" i="1" kern="1200" dirty="0">
                <a:solidFill>
                  <a:schemeClr val="tx1"/>
                </a:solidFill>
                <a:effectLst/>
                <a:latin typeface="+mn-lt"/>
                <a:ea typeface="+mn-ea"/>
                <a:cs typeface="+mn-cs"/>
              </a:rPr>
              <a:t>Ten Amazing Java Applications</a:t>
            </a:r>
            <a:r>
              <a:rPr lang="en-US" sz="1200" kern="1200" dirty="0">
                <a:solidFill>
                  <a:schemeClr val="tx1"/>
                </a:solidFill>
                <a:effectLst/>
                <a:latin typeface="+mn-lt"/>
                <a:ea typeface="+mn-ea"/>
                <a:cs typeface="+mn-cs"/>
              </a:rPr>
              <a:t>. Retrieved from </a:t>
            </a:r>
            <a:r>
              <a:rPr lang="en-US" sz="1200" kern="1200" dirty="0" err="1">
                <a:solidFill>
                  <a:schemeClr val="tx1"/>
                </a:solidFill>
                <a:effectLst/>
                <a:latin typeface="+mn-lt"/>
                <a:ea typeface="+mn-ea"/>
                <a:cs typeface="+mn-cs"/>
              </a:rPr>
              <a:t>dzone</a:t>
            </a:r>
            <a:r>
              <a:rPr lang="en-US" sz="1200" kern="1200" dirty="0">
                <a:solidFill>
                  <a:schemeClr val="tx1"/>
                </a:solidFill>
                <a:effectLst/>
                <a:latin typeface="+mn-lt"/>
                <a:ea typeface="+mn-ea"/>
                <a:cs typeface="+mn-cs"/>
              </a:rPr>
              <a:t>: https://dzone.com/articles/ten-amazing-java-applications</a:t>
            </a:r>
          </a:p>
          <a:p>
            <a:r>
              <a:rPr lang="en-US" sz="1200" kern="1200" dirty="0">
                <a:solidFill>
                  <a:schemeClr val="tx1"/>
                </a:solidFill>
                <a:effectLst/>
                <a:latin typeface="+mn-lt"/>
                <a:ea typeface="+mn-ea"/>
                <a:cs typeface="+mn-cs"/>
              </a:rPr>
              <a:t>Friesen, J. (2010). </a:t>
            </a:r>
            <a:r>
              <a:rPr lang="en-US" sz="1200" i="1" kern="1200" dirty="0">
                <a:solidFill>
                  <a:schemeClr val="tx1"/>
                </a:solidFill>
                <a:effectLst/>
                <a:latin typeface="+mn-lt"/>
                <a:ea typeface="+mn-ea"/>
                <a:cs typeface="+mn-cs"/>
              </a:rPr>
              <a:t>Learn Java for Android Development.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Apress</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Raza, H. (2014). </a:t>
            </a:r>
            <a:r>
              <a:rPr lang="en-US" sz="1200" i="1" kern="1200" dirty="0">
                <a:solidFill>
                  <a:schemeClr val="tx1"/>
                </a:solidFill>
                <a:effectLst/>
                <a:latin typeface="+mn-lt"/>
                <a:ea typeface="+mn-ea"/>
                <a:cs typeface="+mn-cs"/>
              </a:rPr>
              <a:t>Step-by-step guide to Android development with Eclipse</a:t>
            </a:r>
            <a:r>
              <a:rPr lang="en-US" sz="1200" kern="1200" dirty="0">
                <a:solidFill>
                  <a:schemeClr val="tx1"/>
                </a:solidFill>
                <a:effectLst/>
                <a:latin typeface="+mn-lt"/>
                <a:ea typeface="+mn-ea"/>
                <a:cs typeface="+mn-cs"/>
              </a:rPr>
              <a:t>. Retrieved from </a:t>
            </a:r>
            <a:r>
              <a:rPr lang="en-US" sz="1200" kern="1200" dirty="0" err="1">
                <a:solidFill>
                  <a:schemeClr val="tx1"/>
                </a:solidFill>
                <a:effectLst/>
                <a:latin typeface="+mn-lt"/>
                <a:ea typeface="+mn-ea"/>
                <a:cs typeface="+mn-cs"/>
              </a:rPr>
              <a:t>theserverside</a:t>
            </a:r>
            <a:r>
              <a:rPr lang="en-US" sz="1200" kern="1200" dirty="0">
                <a:solidFill>
                  <a:schemeClr val="tx1"/>
                </a:solidFill>
                <a:effectLst/>
                <a:latin typeface="+mn-lt"/>
                <a:ea typeface="+mn-ea"/>
                <a:cs typeface="+mn-cs"/>
              </a:rPr>
              <a:t>: http://www.theserverside.com/tutorial/Step-by-step-guide-to-Android-development-with-Eclipse</a:t>
            </a:r>
          </a:p>
          <a:p>
            <a:r>
              <a:rPr lang="en-US" sz="1200" kern="1200" dirty="0">
                <a:solidFill>
                  <a:schemeClr val="tx1"/>
                </a:solidFill>
                <a:effectLst/>
                <a:latin typeface="+mn-lt"/>
                <a:ea typeface="+mn-ea"/>
                <a:cs typeface="+mn-cs"/>
              </a:rPr>
              <a:t>Vermeulen, A. (2000). </a:t>
            </a:r>
            <a:r>
              <a:rPr lang="en-US" sz="1200" i="1" kern="1200" dirty="0">
                <a:solidFill>
                  <a:schemeClr val="tx1"/>
                </a:solidFill>
                <a:effectLst/>
                <a:latin typeface="+mn-lt"/>
                <a:ea typeface="+mn-ea"/>
                <a:cs typeface="+mn-cs"/>
              </a:rPr>
              <a:t>The Elements of Java(TM) Style.</a:t>
            </a:r>
            <a:r>
              <a:rPr lang="en-US" sz="1200" kern="1200" dirty="0">
                <a:solidFill>
                  <a:schemeClr val="tx1"/>
                </a:solidFill>
                <a:effectLst/>
                <a:latin typeface="+mn-lt"/>
                <a:ea typeface="+mn-ea"/>
                <a:cs typeface="+mn-cs"/>
              </a:rPr>
              <a:t> Cambridge University Press.</a:t>
            </a:r>
          </a:p>
          <a:p>
            <a:r>
              <a:rPr lang="en-US" sz="1200" kern="1200" dirty="0">
                <a:solidFill>
                  <a:schemeClr val="tx1"/>
                </a:solidFill>
                <a:effectLst/>
                <a:latin typeface="+mn-lt"/>
                <a:ea typeface="+mn-ea"/>
                <a:cs typeface="+mn-cs"/>
              </a:rPr>
              <a:t>Yuan, M. J. (2002, October). </a:t>
            </a:r>
            <a:r>
              <a:rPr lang="en-US" sz="1200" i="1" kern="1200" dirty="0">
                <a:solidFill>
                  <a:schemeClr val="tx1"/>
                </a:solidFill>
                <a:effectLst/>
                <a:latin typeface="+mn-lt"/>
                <a:ea typeface="+mn-ea"/>
                <a:cs typeface="+mn-cs"/>
              </a:rPr>
              <a:t>Best tools for mobile application development: A comparative review of four J2ME IDEs</a:t>
            </a:r>
            <a:r>
              <a:rPr lang="en-US" sz="1200" kern="1200" dirty="0">
                <a:solidFill>
                  <a:schemeClr val="tx1"/>
                </a:solidFill>
                <a:effectLst/>
                <a:latin typeface="+mn-lt"/>
                <a:ea typeface="+mn-ea"/>
                <a:cs typeface="+mn-cs"/>
              </a:rPr>
              <a:t>. Retrieved from </a:t>
            </a:r>
            <a:r>
              <a:rPr lang="en-US" sz="1200" kern="1200" dirty="0" err="1">
                <a:solidFill>
                  <a:schemeClr val="tx1"/>
                </a:solidFill>
                <a:effectLst/>
                <a:latin typeface="+mn-lt"/>
                <a:ea typeface="+mn-ea"/>
                <a:cs typeface="+mn-cs"/>
              </a:rPr>
              <a:t>javaworld</a:t>
            </a:r>
            <a:r>
              <a:rPr lang="en-US" sz="1200" kern="1200" dirty="0">
                <a:solidFill>
                  <a:schemeClr val="tx1"/>
                </a:solidFill>
                <a:effectLst/>
                <a:latin typeface="+mn-lt"/>
                <a:ea typeface="+mn-ea"/>
                <a:cs typeface="+mn-cs"/>
              </a:rPr>
              <a:t>: http://www.javaworld.com/article/2074670/mobile-java/mobile-java-best-tools-for-mobile-application-development.html</a:t>
            </a:r>
          </a:p>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11</a:t>
            </a:fld>
            <a:endParaRPr lang="en-US"/>
          </a:p>
        </p:txBody>
      </p:sp>
    </p:spTree>
    <p:extLst>
      <p:ext uri="{BB962C8B-B14F-4D97-AF65-F5344CB8AC3E}">
        <p14:creationId xmlns:p14="http://schemas.microsoft.com/office/powerpoint/2010/main" val="2712461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two</a:t>
            </a:r>
            <a:r>
              <a:rPr lang="en-US" baseline="0" dirty="0"/>
              <a:t> major software application (mobile and web) development platforms on the basis of which numerous applications are deployed for usage on web and mobile media. These are JAVA and Android. JAVA and Android are quite a similar platforms as they both are working on the principle of object-oriented paradigms comprising of Polymorphism, inheritance, dynamic binding and other OOPS concepts in the source code of the software application. These platforms are used to design, deploy and execute working mobile and desktop software applications e.g. games, mobile apps etc. and some of the devices like Smart watches, mobile phones and gaming console are using these Software </a:t>
            </a:r>
            <a:r>
              <a:rPr lang="en-US" baseline="0"/>
              <a:t>Development Platforms. </a:t>
            </a:r>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3</a:t>
            </a:fld>
            <a:endParaRPr lang="en-US"/>
          </a:p>
        </p:txBody>
      </p:sp>
    </p:spTree>
    <p:extLst>
      <p:ext uri="{BB962C8B-B14F-4D97-AF65-F5344CB8AC3E}">
        <p14:creationId xmlns:p14="http://schemas.microsoft.com/office/powerpoint/2010/main" val="4148539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Java platform has following elements or components that are used and associated with software system application progress or development.</a:t>
            </a:r>
          </a:p>
          <a:p>
            <a:r>
              <a:rPr lang="en-US" dirty="0"/>
              <a:t>J2EE, JSP, JBoss, Hibernate</a:t>
            </a:r>
          </a:p>
          <a:p>
            <a:r>
              <a:rPr lang="en-US" dirty="0"/>
              <a:t>Apache Tomcat</a:t>
            </a:r>
          </a:p>
          <a:p>
            <a:r>
              <a:rPr lang="en-US" dirty="0"/>
              <a:t>SWT (“Standard Widget Toolkit”)</a:t>
            </a:r>
          </a:p>
          <a:p>
            <a:r>
              <a:rPr lang="en-US" dirty="0"/>
              <a:t>GWT (“Google Web Toolkit”).</a:t>
            </a:r>
          </a:p>
          <a:p>
            <a:r>
              <a:rPr lang="en-US" dirty="0"/>
              <a:t>These elements of the Java</a:t>
            </a:r>
            <a:r>
              <a:rPr lang="en-US" baseline="0" dirty="0"/>
              <a:t> platform used to develop different kinds of mobile applications for example, mobile application, enterprise applications and standard edition of Java platform is used for standard Java application software (standalone) purposes.</a:t>
            </a:r>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4</a:t>
            </a:fld>
            <a:endParaRPr lang="en-US"/>
          </a:p>
        </p:txBody>
      </p:sp>
    </p:spTree>
    <p:extLst>
      <p:ext uri="{BB962C8B-B14F-4D97-AF65-F5344CB8AC3E}">
        <p14:creationId xmlns:p14="http://schemas.microsoft.com/office/powerpoint/2010/main" val="157647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kern="1200" dirty="0">
                <a:solidFill>
                  <a:schemeClr val="tx1"/>
                </a:solidFill>
                <a:effectLst/>
                <a:latin typeface="+mn-lt"/>
                <a:ea typeface="+mn-ea"/>
                <a:cs typeface="+mn-cs"/>
              </a:rPr>
              <a:t>Android apps are written in the Java programming language. The Android SDK tools compile your code along with any data and resource files into an APK, an </a:t>
            </a:r>
            <a:r>
              <a:rPr lang="en-IN" sz="1200" b="0" i="1" kern="1200" dirty="0">
                <a:solidFill>
                  <a:schemeClr val="tx1"/>
                </a:solidFill>
                <a:effectLst/>
                <a:latin typeface="+mn-lt"/>
                <a:ea typeface="+mn-ea"/>
                <a:cs typeface="+mn-cs"/>
              </a:rPr>
              <a:t>Android package</a:t>
            </a:r>
            <a:r>
              <a:rPr lang="en-IN" sz="1200" b="0" i="0" kern="1200" dirty="0">
                <a:solidFill>
                  <a:schemeClr val="tx1"/>
                </a:solidFill>
                <a:effectLst/>
                <a:latin typeface="+mn-lt"/>
                <a:ea typeface="+mn-ea"/>
                <a:cs typeface="+mn-cs"/>
              </a:rPr>
              <a:t>, which is an archive file with an </a:t>
            </a:r>
            <a:r>
              <a:rPr lang="en-IN" dirty="0"/>
              <a:t>.apk</a:t>
            </a:r>
            <a:r>
              <a:rPr lang="en-IN" sz="1200" b="0" i="0" kern="1200" dirty="0">
                <a:solidFill>
                  <a:schemeClr val="tx1"/>
                </a:solidFill>
                <a:effectLst/>
                <a:latin typeface="+mn-lt"/>
                <a:ea typeface="+mn-ea"/>
                <a:cs typeface="+mn-cs"/>
              </a:rPr>
              <a:t> suffix. One APK file contains all the contents of an Android app and is the file that Android-powered devices use to install the app. </a:t>
            </a:r>
            <a:r>
              <a:rPr lang="en-US" dirty="0"/>
              <a:t>The Android Platform offers with the number of important elements that are associated with software or mobile application development as given below:</a:t>
            </a:r>
          </a:p>
          <a:p>
            <a:r>
              <a:rPr lang="en-US" dirty="0"/>
              <a:t>Multi-user Linux system</a:t>
            </a:r>
          </a:p>
          <a:p>
            <a:r>
              <a:rPr lang="en-IN" dirty="0"/>
              <a:t>There are four different types of app components used in Android software application development:</a:t>
            </a:r>
          </a:p>
          <a:p>
            <a:pPr marL="171450" indent="-171450">
              <a:buFont typeface="Arial" panose="020B0604020202020204" pitchFamily="34" charset="0"/>
              <a:buChar char="•"/>
            </a:pPr>
            <a:r>
              <a:rPr lang="en-IN" dirty="0"/>
              <a:t>Activities.</a:t>
            </a:r>
          </a:p>
          <a:p>
            <a:pPr marL="171450" indent="-171450">
              <a:buFont typeface="Arial" panose="020B0604020202020204" pitchFamily="34" charset="0"/>
              <a:buChar char="•"/>
            </a:pPr>
            <a:r>
              <a:rPr lang="en-IN" dirty="0"/>
              <a:t>Services.</a:t>
            </a:r>
          </a:p>
          <a:p>
            <a:pPr marL="171450" indent="-171450">
              <a:buFont typeface="Arial" panose="020B0604020202020204" pitchFamily="34" charset="0"/>
              <a:buChar char="•"/>
            </a:pPr>
            <a:r>
              <a:rPr lang="en-IN" dirty="0"/>
              <a:t>Content providers.</a:t>
            </a:r>
          </a:p>
          <a:p>
            <a:pPr marL="171450" indent="-171450">
              <a:buFont typeface="Arial" panose="020B0604020202020204" pitchFamily="34" charset="0"/>
              <a:buChar char="•"/>
            </a:pPr>
            <a:r>
              <a:rPr lang="en-IN" dirty="0"/>
              <a:t>Broadcast receivers</a:t>
            </a:r>
            <a:r>
              <a:rPr lang="en-US" dirty="0"/>
              <a:t> (Buyya, 2009)</a:t>
            </a:r>
            <a:r>
              <a:rPr lang="en-IN" dirty="0"/>
              <a:t>.</a:t>
            </a:r>
          </a:p>
          <a:p>
            <a:r>
              <a:rPr lang="en-US" dirty="0"/>
              <a:t>References: </a:t>
            </a:r>
          </a:p>
        </p:txBody>
      </p:sp>
      <p:sp>
        <p:nvSpPr>
          <p:cNvPr id="4" name="Slide Number Placeholder 3"/>
          <p:cNvSpPr>
            <a:spLocks noGrp="1"/>
          </p:cNvSpPr>
          <p:nvPr>
            <p:ph type="sldNum" sz="quarter" idx="10"/>
          </p:nvPr>
        </p:nvSpPr>
        <p:spPr/>
        <p:txBody>
          <a:bodyPr/>
          <a:lstStyle/>
          <a:p>
            <a:fld id="{910A202E-8440-43F6-8F48-42F95446AE9C}" type="slidenum">
              <a:rPr lang="en-US" smtClean="0"/>
              <a:t>5</a:t>
            </a:fld>
            <a:endParaRPr lang="en-US"/>
          </a:p>
        </p:txBody>
      </p:sp>
    </p:spTree>
    <p:extLst>
      <p:ext uri="{BB962C8B-B14F-4D97-AF65-F5344CB8AC3E}">
        <p14:creationId xmlns:p14="http://schemas.microsoft.com/office/powerpoint/2010/main" val="1508109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discovered numerous mobile application software packages and devices that are using these two chosen platforms like JAVA and ANDROID mobile platform.</a:t>
            </a:r>
          </a:p>
          <a:p>
            <a:r>
              <a:rPr lang="en-US" dirty="0"/>
              <a:t>We have identified these three mobile software applications that are making use of these chosen platform.</a:t>
            </a:r>
          </a:p>
          <a:p>
            <a:r>
              <a:rPr lang="en-US" dirty="0"/>
              <a:t>These application software and devices are employing these tools or platforms for development. </a:t>
            </a:r>
          </a:p>
          <a:p>
            <a:r>
              <a:rPr lang="en-US" dirty="0"/>
              <a:t>These comprises of mobile and gaming applications and desktop applications that are used by the customers around the world. </a:t>
            </a:r>
          </a:p>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6</a:t>
            </a:fld>
            <a:endParaRPr lang="en-US"/>
          </a:p>
        </p:txBody>
      </p:sp>
    </p:spTree>
    <p:extLst>
      <p:ext uri="{BB962C8B-B14F-4D97-AF65-F5344CB8AC3E}">
        <p14:creationId xmlns:p14="http://schemas.microsoft.com/office/powerpoint/2010/main" val="293573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kern="1200" dirty="0">
                <a:solidFill>
                  <a:schemeClr val="tx1"/>
                </a:solidFill>
                <a:effectLst/>
                <a:latin typeface="+mn-lt"/>
                <a:ea typeface="+mn-ea"/>
                <a:cs typeface="+mn-cs"/>
              </a:rPr>
              <a:t>Android is already built in a variety of devices, and, as we speak, more and more companies and individuals are working to add it to more aspects of our lives. These are the mobile</a:t>
            </a:r>
            <a:r>
              <a:rPr lang="en-IN" sz="1200" b="0" i="0" kern="1200" baseline="0" dirty="0">
                <a:solidFill>
                  <a:schemeClr val="tx1"/>
                </a:solidFill>
                <a:effectLst/>
                <a:latin typeface="+mn-lt"/>
                <a:ea typeface="+mn-ea"/>
                <a:cs typeface="+mn-cs"/>
              </a:rPr>
              <a:t> application software and devices that are using Android and Java based platform to support their operations in general. These are some of the mobile application software and devices using Android and Java platforms for instance,</a:t>
            </a:r>
          </a:p>
          <a:p>
            <a:r>
              <a:rPr lang="en-IN" sz="1200" b="1" i="0" kern="1200" baseline="0" dirty="0">
                <a:solidFill>
                  <a:schemeClr val="tx1"/>
                </a:solidFill>
                <a:effectLst/>
                <a:latin typeface="+mn-lt"/>
                <a:ea typeface="+mn-ea"/>
                <a:cs typeface="+mn-cs"/>
              </a:rPr>
              <a:t>1. Gaming Console </a:t>
            </a:r>
            <a:r>
              <a:rPr lang="en-IN" sz="1200" b="0" i="0" kern="1200" baseline="0" dirty="0">
                <a:solidFill>
                  <a:schemeClr val="tx1"/>
                </a:solidFill>
                <a:effectLst/>
                <a:latin typeface="+mn-lt"/>
                <a:ea typeface="+mn-ea"/>
                <a:cs typeface="+mn-cs"/>
              </a:rPr>
              <a:t>(JXD S7100 Gaming Tablet): It has following key features used Android version </a:t>
            </a:r>
          </a:p>
          <a:p>
            <a:r>
              <a:rPr lang="en-US" sz="1200" b="0" i="0" kern="1200" dirty="0">
                <a:solidFill>
                  <a:schemeClr val="tx1"/>
                </a:solidFill>
                <a:effectLst/>
                <a:latin typeface="+mn-lt"/>
                <a:ea typeface="+mn-ea"/>
                <a:cs typeface="+mn-cs"/>
              </a:rPr>
              <a:t>7-inch touchscreen display, with 800X480 resolution</a:t>
            </a:r>
          </a:p>
          <a:p>
            <a:r>
              <a:rPr lang="en-US" sz="1200" b="0" i="0" kern="1200" dirty="0">
                <a:solidFill>
                  <a:schemeClr val="tx1"/>
                </a:solidFill>
                <a:effectLst/>
                <a:latin typeface="+mn-lt"/>
                <a:ea typeface="+mn-ea"/>
                <a:cs typeface="+mn-cs"/>
              </a:rPr>
              <a:t>Dual-core Cortex A-9 processor</a:t>
            </a:r>
          </a:p>
          <a:p>
            <a:r>
              <a:rPr lang="en-US" sz="1200" b="0" i="0" kern="1200" dirty="0">
                <a:solidFill>
                  <a:schemeClr val="tx1"/>
                </a:solidFill>
                <a:effectLst/>
                <a:latin typeface="+mn-lt"/>
                <a:ea typeface="+mn-ea"/>
                <a:cs typeface="+mn-cs"/>
              </a:rPr>
              <a:t>Mali 400 graphics</a:t>
            </a:r>
          </a:p>
          <a:p>
            <a:r>
              <a:rPr lang="en-US" sz="1200" b="0" i="0" kern="1200" dirty="0">
                <a:solidFill>
                  <a:schemeClr val="tx1"/>
                </a:solidFill>
                <a:effectLst/>
                <a:latin typeface="+mn-lt"/>
                <a:ea typeface="+mn-ea"/>
                <a:cs typeface="+mn-cs"/>
              </a:rPr>
              <a:t>512MB of RAM</a:t>
            </a:r>
          </a:p>
          <a:p>
            <a:r>
              <a:rPr lang="en-US" sz="1200" b="0" i="0" kern="1200" dirty="0">
                <a:solidFill>
                  <a:schemeClr val="tx1"/>
                </a:solidFill>
                <a:effectLst/>
                <a:latin typeface="+mn-lt"/>
                <a:ea typeface="+mn-ea"/>
                <a:cs typeface="+mn-cs"/>
              </a:rPr>
              <a:t>2MP rear camera, 0.3 MP front camera</a:t>
            </a:r>
          </a:p>
          <a:p>
            <a:r>
              <a:rPr lang="en-US" sz="1200" b="0" i="0" kern="1200" dirty="0">
                <a:solidFill>
                  <a:schemeClr val="tx1"/>
                </a:solidFill>
                <a:effectLst/>
                <a:latin typeface="+mn-lt"/>
                <a:ea typeface="+mn-ea"/>
                <a:cs typeface="+mn-cs"/>
              </a:rPr>
              <a:t>16GB of internal storage</a:t>
            </a:r>
          </a:p>
          <a:p>
            <a:r>
              <a:rPr lang="en-US" sz="1200" b="0" i="0" kern="1200" dirty="0">
                <a:solidFill>
                  <a:schemeClr val="tx1"/>
                </a:solidFill>
                <a:effectLst/>
                <a:latin typeface="+mn-lt"/>
                <a:ea typeface="+mn-ea"/>
                <a:cs typeface="+mn-cs"/>
              </a:rPr>
              <a:t>1080p HDMI-out</a:t>
            </a:r>
          </a:p>
          <a:p>
            <a:r>
              <a:rPr lang="en-US" sz="1200" b="0" i="0" kern="1200" dirty="0">
                <a:solidFill>
                  <a:schemeClr val="tx1"/>
                </a:solidFill>
                <a:effectLst/>
                <a:latin typeface="+mn-lt"/>
                <a:ea typeface="+mn-ea"/>
                <a:cs typeface="+mn-cs"/>
              </a:rPr>
              <a:t>Android 2.2</a:t>
            </a:r>
          </a:p>
          <a:p>
            <a:r>
              <a:rPr lang="en-IN" sz="1200" b="0" i="0" kern="1200" dirty="0">
                <a:solidFill>
                  <a:schemeClr val="tx1"/>
                </a:solidFill>
                <a:effectLst/>
                <a:latin typeface="+mn-lt"/>
                <a:ea typeface="+mn-ea"/>
                <a:cs typeface="+mn-cs"/>
              </a:rPr>
              <a:t>The exterior design of the JXD S7100 looks like a PSP clone with a touch of Apple.</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7</a:t>
            </a:fld>
            <a:endParaRPr lang="en-US"/>
          </a:p>
        </p:txBody>
      </p:sp>
    </p:spTree>
    <p:extLst>
      <p:ext uri="{BB962C8B-B14F-4D97-AF65-F5344CB8AC3E}">
        <p14:creationId xmlns:p14="http://schemas.microsoft.com/office/powerpoint/2010/main" val="1827468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2. ThinkFree:</a:t>
            </a:r>
          </a:p>
          <a:p>
            <a:r>
              <a:rPr lang="en-US" b="1" dirty="0"/>
              <a:t>ThinkFree</a:t>
            </a:r>
            <a:r>
              <a:rPr lang="en-US" baseline="0" dirty="0"/>
              <a:t> is a Java-based software application. </a:t>
            </a:r>
            <a:r>
              <a:rPr lang="en-IN" sz="1200" b="0" i="0" kern="1200" dirty="0">
                <a:solidFill>
                  <a:schemeClr val="tx1"/>
                </a:solidFill>
                <a:effectLst/>
                <a:latin typeface="+mn-lt"/>
                <a:ea typeface="+mn-ea"/>
                <a:cs typeface="+mn-cs"/>
              </a:rPr>
              <a:t>The ThinkFree interface is designed to look, feel, and behaves like Microsoft Office, eliminating the learning curve. Because ThinkFree application use the same formats as Word, Excel, and PowerPoint, you can rest assured that your documents will look the same in ThinkFree as they do in Microsoft Office-no matter what editing features you are using. It can also save as PDF.</a:t>
            </a:r>
          </a:p>
          <a:p>
            <a:endParaRPr lang="en-IN" sz="1200" b="1" i="0" kern="1200" dirty="0">
              <a:solidFill>
                <a:schemeClr val="tx1"/>
              </a:solidFill>
              <a:effectLst/>
              <a:latin typeface="+mn-lt"/>
              <a:ea typeface="+mn-ea"/>
              <a:cs typeface="+mn-cs"/>
            </a:endParaRPr>
          </a:p>
          <a:p>
            <a:r>
              <a:rPr lang="en-IN" sz="1200" b="1" i="0" kern="1200" dirty="0">
                <a:solidFill>
                  <a:schemeClr val="tx1"/>
                </a:solidFill>
                <a:effectLst/>
                <a:latin typeface="+mn-lt"/>
                <a:ea typeface="+mn-ea"/>
                <a:cs typeface="+mn-cs"/>
              </a:rPr>
              <a:t>3. JPC </a:t>
            </a:r>
            <a:r>
              <a:rPr lang="en-IN" sz="1200" b="1" i="0" kern="1200" baseline="0" dirty="0">
                <a:solidFill>
                  <a:schemeClr val="tx1"/>
                </a:solidFill>
                <a:effectLst/>
                <a:latin typeface="+mn-lt"/>
                <a:ea typeface="+mn-ea"/>
                <a:cs typeface="+mn-cs"/>
              </a:rPr>
              <a:t> application software in JAVA:</a:t>
            </a:r>
            <a:endParaRPr lang="en-IN" sz="1200" b="1" i="0" kern="1200" dirty="0">
              <a:solidFill>
                <a:schemeClr val="tx1"/>
              </a:solidFill>
              <a:effectLst/>
              <a:latin typeface="+mn-lt"/>
              <a:ea typeface="+mn-ea"/>
              <a:cs typeface="+mn-cs"/>
            </a:endParaRPr>
          </a:p>
          <a:p>
            <a:r>
              <a:rPr lang="en-IN" sz="1200" b="1" i="0" kern="1200" dirty="0">
                <a:solidFill>
                  <a:schemeClr val="tx1"/>
                </a:solidFill>
                <a:effectLst/>
                <a:latin typeface="+mn-lt"/>
                <a:ea typeface="+mn-ea"/>
                <a:cs typeface="+mn-cs"/>
              </a:rPr>
              <a:t>JPC </a:t>
            </a:r>
            <a:r>
              <a:rPr lang="en-IN" sz="1200" b="0" i="0" kern="1200" dirty="0">
                <a:solidFill>
                  <a:schemeClr val="tx1"/>
                </a:solidFill>
                <a:effectLst/>
                <a:latin typeface="+mn-lt"/>
                <a:ea typeface="+mn-ea"/>
                <a:cs typeface="+mn-cs"/>
              </a:rPr>
              <a:t>is a pure Java emulation of an x86 PC with fully virtual peripherals. It runs anywhere you have a JVM, whether x86, RISC, mobile phone, set-top box, possibly even your refrigerator! All this, with the bulletproof security and stability of Java technology.</a:t>
            </a:r>
          </a:p>
          <a:p>
            <a:r>
              <a:rPr lang="en-IN" sz="1200" b="0" i="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8</a:t>
            </a:fld>
            <a:endParaRPr lang="en-US"/>
          </a:p>
        </p:txBody>
      </p:sp>
    </p:spTree>
    <p:extLst>
      <p:ext uri="{BB962C8B-B14F-4D97-AF65-F5344CB8AC3E}">
        <p14:creationId xmlns:p14="http://schemas.microsoft.com/office/powerpoint/2010/main" val="39965978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kern="1200" dirty="0">
                <a:solidFill>
                  <a:schemeClr val="tx1"/>
                </a:solidFill>
                <a:effectLst/>
                <a:latin typeface="+mn-lt"/>
                <a:ea typeface="+mn-ea"/>
                <a:cs typeface="+mn-cs"/>
              </a:rPr>
              <a:t>The J2ME (Java 2 Platform, Micro Edition) technology is still relatively new. Strong development tools, especially IDEs, will greatly help J2ME's adoption among wireless application developers. </a:t>
            </a:r>
            <a:r>
              <a:rPr lang="en-US" sz="1200" b="0" i="0" kern="1200" dirty="0">
                <a:solidFill>
                  <a:schemeClr val="tx1"/>
                </a:solidFill>
                <a:effectLst/>
                <a:latin typeface="+mn-lt"/>
                <a:ea typeface="+mn-ea"/>
                <a:cs typeface="+mn-cs"/>
              </a:rPr>
              <a:t>In this presentation, I review four J2ME IDE products: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Borland </a:t>
            </a:r>
            <a:r>
              <a:rPr lang="en-US" sz="1200" b="0" i="0" kern="1200" dirty="0" err="1">
                <a:solidFill>
                  <a:schemeClr val="tx1"/>
                </a:solidFill>
                <a:effectLst/>
                <a:latin typeface="+mn-lt"/>
                <a:ea typeface="+mn-ea"/>
                <a:cs typeface="+mn-cs"/>
              </a:rPr>
              <a:t>JBuilder</a:t>
            </a:r>
            <a:r>
              <a:rPr lang="en-US" sz="1200" b="0" i="0" kern="1200" dirty="0">
                <a:solidFill>
                  <a:schemeClr val="tx1"/>
                </a:solidFill>
                <a:effectLst/>
                <a:latin typeface="+mn-lt"/>
                <a:ea typeface="+mn-ea"/>
                <a:cs typeface="+mn-cs"/>
              </a:rPr>
              <a:t> 7 Enterprise with </a:t>
            </a:r>
            <a:r>
              <a:rPr lang="en-US" sz="1200" b="0" i="0" kern="1200" dirty="0" err="1">
                <a:solidFill>
                  <a:schemeClr val="tx1"/>
                </a:solidFill>
                <a:effectLst/>
                <a:latin typeface="+mn-lt"/>
                <a:ea typeface="+mn-ea"/>
                <a:cs typeface="+mn-cs"/>
              </a:rPr>
              <a:t>MobileSet</a:t>
            </a:r>
            <a:r>
              <a:rPr lang="en-US" sz="1200" b="0" i="0" kern="1200" dirty="0">
                <a:solidFill>
                  <a:schemeClr val="tx1"/>
                </a:solidFill>
                <a:effectLst/>
                <a:latin typeface="+mn-lt"/>
                <a:ea typeface="+mn-ea"/>
                <a:cs typeface="+mn-cs"/>
              </a:rPr>
              <a:t> 3</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Sun Microsystems' Sun ONE (Open Network Environment) Studio 4 Mobile Edition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Metrowerks CodeWarrior Wireless Studio 7</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S5 Systems' </a:t>
            </a:r>
            <a:r>
              <a:rPr lang="en-US" sz="1200" b="0" i="0" kern="1200" dirty="0" err="1">
                <a:solidFill>
                  <a:schemeClr val="tx1"/>
                </a:solidFill>
                <a:effectLst/>
                <a:latin typeface="+mn-lt"/>
                <a:ea typeface="+mn-ea"/>
                <a:cs typeface="+mn-cs"/>
              </a:rPr>
              <a:t>jVise</a:t>
            </a:r>
            <a:r>
              <a:rPr lang="en-US" sz="1200" b="0" i="0" kern="1200" dirty="0">
                <a:solidFill>
                  <a:schemeClr val="tx1"/>
                </a:solidFill>
                <a:effectLst/>
                <a:latin typeface="+mn-lt"/>
                <a:ea typeface="+mn-ea"/>
                <a:cs typeface="+mn-cs"/>
              </a:rPr>
              <a:t> (based on IBM Eclipse technology)</a:t>
            </a:r>
          </a:p>
          <a:p>
            <a:r>
              <a:rPr lang="en-US" dirty="0"/>
              <a:t>These JAVA software application development tools are using</a:t>
            </a:r>
            <a:r>
              <a:rPr lang="en-US" baseline="0" dirty="0"/>
              <a:t> GUI based framework that help to provide web developer or user with the facility to write, design and test or debug the software application on one hand using simple framework known as “IDE” or Integrated Development Environment” There are numerous IDE tools available for JAVA software application development for example; Eclipse, Net Beans IDE and others supported frameworks. These IDEs serves to help in writing, testing as well as designing of the JAVA based mobile, standard and enterprise applications respectively. These tool automatically offered the services and components to write source code, debug, testing performed and front-end and back-end design of the JAVA based application.</a:t>
            </a:r>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9</a:t>
            </a:fld>
            <a:endParaRPr lang="en-US"/>
          </a:p>
        </p:txBody>
      </p:sp>
    </p:spTree>
    <p:extLst>
      <p:ext uri="{BB962C8B-B14F-4D97-AF65-F5344CB8AC3E}">
        <p14:creationId xmlns:p14="http://schemas.microsoft.com/office/powerpoint/2010/main" val="2607162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For JAVA Platform:</a:t>
            </a:r>
          </a:p>
          <a:p>
            <a:r>
              <a:rPr lang="en-IN" dirty="0"/>
              <a:t>Setting up the JAVA mobile application development, </a:t>
            </a:r>
            <a:r>
              <a:rPr lang="en-US" sz="1200" b="0" i="0" kern="1200" dirty="0">
                <a:solidFill>
                  <a:schemeClr val="tx1"/>
                </a:solidFill>
                <a:effectLst/>
                <a:latin typeface="+mn-lt"/>
                <a:ea typeface="+mn-ea"/>
                <a:cs typeface="+mn-cs"/>
              </a:rPr>
              <a:t>The J2ME (Java 2 Platform, Micro Edition) technology is still relatively used as new tool. Strong development tools, especially IDEs, will greatly help J2ME's adoption among wireless application developers. In this article, I review four J2ME IDE products: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Borland </a:t>
            </a:r>
            <a:r>
              <a:rPr lang="en-US" sz="1200" b="0" i="0" kern="1200" dirty="0" err="1">
                <a:solidFill>
                  <a:schemeClr val="tx1"/>
                </a:solidFill>
                <a:effectLst/>
                <a:latin typeface="+mn-lt"/>
                <a:ea typeface="+mn-ea"/>
                <a:cs typeface="+mn-cs"/>
              </a:rPr>
              <a:t>JBuilder</a:t>
            </a:r>
            <a:r>
              <a:rPr lang="en-US" sz="1200" b="0" i="0" kern="1200" dirty="0">
                <a:solidFill>
                  <a:schemeClr val="tx1"/>
                </a:solidFill>
                <a:effectLst/>
                <a:latin typeface="+mn-lt"/>
                <a:ea typeface="+mn-ea"/>
                <a:cs typeface="+mn-cs"/>
              </a:rPr>
              <a:t> 7 Enterprise with </a:t>
            </a:r>
            <a:r>
              <a:rPr lang="en-US" sz="1200" b="0" i="0" kern="1200" dirty="0" err="1">
                <a:solidFill>
                  <a:schemeClr val="tx1"/>
                </a:solidFill>
                <a:effectLst/>
                <a:latin typeface="+mn-lt"/>
                <a:ea typeface="+mn-ea"/>
                <a:cs typeface="+mn-cs"/>
              </a:rPr>
              <a:t>MobileSet</a:t>
            </a:r>
            <a:r>
              <a:rPr lang="en-US" sz="1200" b="0" i="0" kern="1200" dirty="0">
                <a:solidFill>
                  <a:schemeClr val="tx1"/>
                </a:solidFill>
                <a:effectLst/>
                <a:latin typeface="+mn-lt"/>
                <a:ea typeface="+mn-ea"/>
                <a:cs typeface="+mn-cs"/>
              </a:rPr>
              <a:t> 3</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Sun Microsystems' Sun ONE (Open Network Environment) Studio 4 Mobile Edition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Metrowerks CodeWarrior Wireless Studio 7</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S5 Systems' </a:t>
            </a:r>
            <a:r>
              <a:rPr lang="en-US" sz="1200" b="0" i="0" kern="1200" dirty="0" err="1">
                <a:solidFill>
                  <a:schemeClr val="tx1"/>
                </a:solidFill>
                <a:effectLst/>
                <a:latin typeface="+mn-lt"/>
                <a:ea typeface="+mn-ea"/>
                <a:cs typeface="+mn-cs"/>
              </a:rPr>
              <a:t>jVise</a:t>
            </a:r>
            <a:r>
              <a:rPr lang="en-US" sz="1200" b="0" i="0" kern="1200" dirty="0">
                <a:solidFill>
                  <a:schemeClr val="tx1"/>
                </a:solidFill>
                <a:effectLst/>
                <a:latin typeface="+mn-lt"/>
                <a:ea typeface="+mn-ea"/>
                <a:cs typeface="+mn-cs"/>
              </a:rPr>
              <a:t> (based on IBM Eclipse technology)</a:t>
            </a:r>
          </a:p>
          <a:p>
            <a:endParaRPr lang="en-IN" dirty="0"/>
          </a:p>
          <a:p>
            <a:r>
              <a:rPr lang="en-IN" dirty="0"/>
              <a:t>For Android</a:t>
            </a:r>
            <a:r>
              <a:rPr lang="en-IN" baseline="0" dirty="0"/>
              <a:t> Platform:</a:t>
            </a:r>
            <a:endParaRPr lang="en-IN" dirty="0"/>
          </a:p>
          <a:p>
            <a:r>
              <a:rPr lang="en-IN" dirty="0"/>
              <a:t>Setting up Android development environment takes some time at first. It helps to make sure you don’t do anything wrong to save yourself from the agony of doing the whole process again.</a:t>
            </a:r>
          </a:p>
          <a:p>
            <a:endParaRPr lang="en-IN" dirty="0"/>
          </a:p>
          <a:p>
            <a:r>
              <a:rPr lang="en-IN" dirty="0"/>
              <a:t>You're required to have Windows XP or later, or Mac OS X 10.5.8 or a later version to start Android application development process. Then, there are four tools that you will need and they are available on the Internet for free:</a:t>
            </a:r>
          </a:p>
          <a:p>
            <a:endParaRPr lang="en-IN" dirty="0"/>
          </a:p>
          <a:p>
            <a:pPr marL="171450" indent="-171450">
              <a:buFont typeface="Arial" panose="020B0604020202020204" pitchFamily="34" charset="0"/>
              <a:buChar char="•"/>
            </a:pPr>
            <a:r>
              <a:rPr lang="en-IN" dirty="0"/>
              <a:t>Java JDK5 or JDK6</a:t>
            </a:r>
          </a:p>
          <a:p>
            <a:pPr marL="171450" indent="-171450">
              <a:buFont typeface="Arial" panose="020B0604020202020204" pitchFamily="34" charset="0"/>
              <a:buChar char="•"/>
            </a:pPr>
            <a:r>
              <a:rPr lang="en-IN" dirty="0"/>
              <a:t>Android SDK</a:t>
            </a:r>
          </a:p>
          <a:p>
            <a:pPr marL="171450" indent="-171450">
              <a:buFont typeface="Arial" panose="020B0604020202020204" pitchFamily="34" charset="0"/>
              <a:buChar char="•"/>
            </a:pPr>
            <a:r>
              <a:rPr lang="en-IN" dirty="0"/>
              <a:t>Eclipse IDE for Java Developers (optional)</a:t>
            </a:r>
          </a:p>
          <a:p>
            <a:pPr marL="171450" indent="-171450">
              <a:buFont typeface="Arial" panose="020B0604020202020204" pitchFamily="34" charset="0"/>
              <a:buChar char="•"/>
            </a:pPr>
            <a:r>
              <a:rPr lang="en-IN" dirty="0"/>
              <a:t>Android Development Tools (ADT) Eclipse Plugin (optional)</a:t>
            </a:r>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kern="1200" dirty="0">
                <a:solidFill>
                  <a:schemeClr val="tx1"/>
                </a:solidFill>
                <a:effectLst/>
                <a:latin typeface="+mn-lt"/>
                <a:ea typeface="+mn-ea"/>
                <a:cs typeface="+mn-cs"/>
              </a:rPr>
              <a:t>Step 1: Setup Java Development Kit (JDK)</a:t>
            </a:r>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kern="1200" dirty="0">
                <a:solidFill>
                  <a:schemeClr val="tx1"/>
                </a:solidFill>
                <a:effectLst/>
                <a:latin typeface="+mn-lt"/>
                <a:ea typeface="+mn-ea"/>
                <a:cs typeface="+mn-cs"/>
              </a:rPr>
              <a:t>Step 2: Configure Android SDK</a:t>
            </a:r>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kern="1200" dirty="0">
                <a:solidFill>
                  <a:schemeClr val="tx1"/>
                </a:solidFill>
                <a:effectLst/>
                <a:latin typeface="+mn-lt"/>
                <a:ea typeface="+mn-ea"/>
                <a:cs typeface="+mn-cs"/>
              </a:rPr>
              <a:t>Step 3: Setup Eclipse IDE</a:t>
            </a:r>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kern="1200" dirty="0">
                <a:solidFill>
                  <a:schemeClr val="tx1"/>
                </a:solidFill>
                <a:effectLst/>
                <a:latin typeface="+mn-lt"/>
                <a:ea typeface="+mn-ea"/>
                <a:cs typeface="+mn-cs"/>
              </a:rPr>
              <a:t>Step 4: Setup Android Development Tools (ADT)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sz="1200" b="0" i="0" kern="1200" dirty="0">
                <a:solidFill>
                  <a:schemeClr val="tx1"/>
                </a:solidFill>
                <a:effectLst/>
                <a:latin typeface="+mn-lt"/>
                <a:ea typeface="+mn-ea"/>
                <a:cs typeface="+mn-cs"/>
              </a:rPr>
              <a:t>Step 5: Create Android Virtual Device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After that </a:t>
            </a:r>
            <a:r>
              <a:rPr lang="en-US" sz="1200" b="0" i="0" kern="1200" dirty="0">
                <a:solidFill>
                  <a:schemeClr val="tx1"/>
                </a:solidFill>
                <a:effectLst/>
                <a:latin typeface="+mn-lt"/>
                <a:ea typeface="+mn-ea"/>
                <a:cs typeface="+mn-cs"/>
              </a:rPr>
              <a:t>Testing of the mobile application is needed to develop it completely for execution.</a:t>
            </a:r>
          </a:p>
          <a:p>
            <a:endParaRPr lang="en-US" dirty="0"/>
          </a:p>
        </p:txBody>
      </p:sp>
      <p:sp>
        <p:nvSpPr>
          <p:cNvPr id="4" name="Slide Number Placeholder 3"/>
          <p:cNvSpPr>
            <a:spLocks noGrp="1"/>
          </p:cNvSpPr>
          <p:nvPr>
            <p:ph type="sldNum" sz="quarter" idx="10"/>
          </p:nvPr>
        </p:nvSpPr>
        <p:spPr/>
        <p:txBody>
          <a:bodyPr/>
          <a:lstStyle/>
          <a:p>
            <a:fld id="{910A202E-8440-43F6-8F48-42F95446AE9C}" type="slidenum">
              <a:rPr lang="en-US" smtClean="0"/>
              <a:t>10</a:t>
            </a:fld>
            <a:endParaRPr lang="en-US"/>
          </a:p>
        </p:txBody>
      </p:sp>
    </p:spTree>
    <p:extLst>
      <p:ext uri="{BB962C8B-B14F-4D97-AF65-F5344CB8AC3E}">
        <p14:creationId xmlns:p14="http://schemas.microsoft.com/office/powerpoint/2010/main" val="2213164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C82CC8FC-90DE-45A8-BDF2-A5B6B59BABE5}"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7C36E-B28D-468B-8158-F99D1E22B55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7906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CC8FC-90DE-45A8-BDF2-A5B6B59BABE5}"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3326516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CC8FC-90DE-45A8-BDF2-A5B6B59BABE5}"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7C36E-B28D-468B-8158-F99D1E22B55D}"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32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2CC8FC-90DE-45A8-BDF2-A5B6B59BABE5}"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3331540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2CC8FC-90DE-45A8-BDF2-A5B6B59BABE5}" type="datetimeFigureOut">
              <a:rPr lang="en-US" smtClean="0"/>
              <a:t>4/2/2017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7C36E-B28D-468B-8158-F99D1E22B55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2915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2CC8FC-90DE-45A8-BDF2-A5B6B59BABE5}"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2089298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2CC8FC-90DE-45A8-BDF2-A5B6B59BABE5}" type="datetimeFigureOut">
              <a:rPr lang="en-US" smtClean="0"/>
              <a:t>4/2/2017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350469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2CC8FC-90DE-45A8-BDF2-A5B6B59BABE5}" type="datetimeFigureOut">
              <a:rPr lang="en-US" smtClean="0"/>
              <a:t>4/2/2017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1992278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2CC8FC-90DE-45A8-BDF2-A5B6B59BABE5}" type="datetimeFigureOut">
              <a:rPr lang="en-US" smtClean="0"/>
              <a:t>4/2/2017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1857404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2CC8FC-90DE-45A8-BDF2-A5B6B59BABE5}"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7C36E-B28D-468B-8158-F99D1E22B55D}" type="slidenum">
              <a:rPr lang="en-US" smtClean="0"/>
              <a:t>‹#›</a:t>
            </a:fld>
            <a:endParaRPr lang="en-US"/>
          </a:p>
        </p:txBody>
      </p:sp>
    </p:spTree>
    <p:extLst>
      <p:ext uri="{BB962C8B-B14F-4D97-AF65-F5344CB8AC3E}">
        <p14:creationId xmlns:p14="http://schemas.microsoft.com/office/powerpoint/2010/main" val="277831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2CC8FC-90DE-45A8-BDF2-A5B6B59BABE5}" type="datetimeFigureOut">
              <a:rPr lang="en-US" smtClean="0"/>
              <a:t>4/2/2017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7C36E-B28D-468B-8158-F99D1E22B55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1589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82CC8FC-90DE-45A8-BDF2-A5B6B59BABE5}" type="datetimeFigureOut">
              <a:rPr lang="en-US" smtClean="0"/>
              <a:t>4/2/2017</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C17C36E-B28D-468B-8158-F99D1E22B55D}"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8440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Software Application Development Platforms</a:t>
            </a:r>
          </a:p>
        </p:txBody>
      </p:sp>
      <p:sp>
        <p:nvSpPr>
          <p:cNvPr id="3" name="Subtitle 2"/>
          <p:cNvSpPr>
            <a:spLocks noGrp="1"/>
          </p:cNvSpPr>
          <p:nvPr>
            <p:ph type="subTitle" idx="1"/>
          </p:nvPr>
        </p:nvSpPr>
        <p:spPr/>
        <p:txBody>
          <a:bodyPr>
            <a:normAutofit fontScale="92500" lnSpcReduction="10000"/>
          </a:bodyPr>
          <a:lstStyle/>
          <a:p>
            <a:r>
              <a:rPr lang="en-US" dirty="0"/>
              <a:t>Features and Tools</a:t>
            </a:r>
          </a:p>
          <a:p>
            <a:r>
              <a:rPr lang="en-US" dirty="0"/>
              <a:t>Your Name</a:t>
            </a:r>
          </a:p>
          <a:p>
            <a:r>
              <a:rPr lang="en-US" dirty="0"/>
              <a:t>Course Title</a:t>
            </a:r>
          </a:p>
          <a:p>
            <a:r>
              <a:rPr lang="en-US" dirty="0"/>
              <a:t>Professor Name</a:t>
            </a:r>
          </a:p>
          <a:p>
            <a:r>
              <a:rPr lang="en-US" dirty="0"/>
              <a:t>April 01, 2017</a:t>
            </a:r>
          </a:p>
        </p:txBody>
      </p:sp>
    </p:spTree>
    <p:extLst>
      <p:ext uri="{BB962C8B-B14F-4D97-AF65-F5344CB8AC3E}">
        <p14:creationId xmlns:p14="http://schemas.microsoft.com/office/powerpoint/2010/main" val="1019421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Build a Mobile Application</a:t>
            </a:r>
          </a:p>
        </p:txBody>
      </p:sp>
      <p:sp>
        <p:nvSpPr>
          <p:cNvPr id="3" name="Content Placeholder 2"/>
          <p:cNvSpPr>
            <a:spLocks noGrp="1"/>
          </p:cNvSpPr>
          <p:nvPr>
            <p:ph idx="1"/>
          </p:nvPr>
        </p:nvSpPr>
        <p:spPr/>
        <p:txBody>
          <a:bodyPr>
            <a:normAutofit/>
          </a:bodyPr>
          <a:lstStyle/>
          <a:p>
            <a:r>
              <a:rPr lang="en-US" dirty="0"/>
              <a:t>For Android and Java mobile application development, we need IDE framework like Eclipse (in case of Android) and NetBeans IDE (for Java application development).</a:t>
            </a:r>
          </a:p>
          <a:p>
            <a:r>
              <a:rPr lang="en-US" dirty="0"/>
              <a:t>These mobile application advancement deployed using JAVA language coding into IDE environment framework and Eclipse framework that offers supporting framework.</a:t>
            </a:r>
          </a:p>
          <a:p>
            <a:r>
              <a:rPr lang="en-US" dirty="0"/>
              <a:t>J2ME (“Java Mobile Edition”) comprise of Java programming construct that essentially helped to develop mobile software application in JAVA.</a:t>
            </a:r>
          </a:p>
          <a:p>
            <a:r>
              <a:rPr lang="en-US" dirty="0"/>
              <a:t>For Android based mobile application development, we need first to </a:t>
            </a:r>
            <a:r>
              <a:rPr lang="en-IN" dirty="0"/>
              <a:t>establish the “Android development setting and environment”. The next steps are given below.</a:t>
            </a:r>
          </a:p>
          <a:p>
            <a:endParaRPr lang="en-US" dirty="0"/>
          </a:p>
        </p:txBody>
      </p:sp>
    </p:spTree>
    <p:extLst>
      <p:ext uri="{BB962C8B-B14F-4D97-AF65-F5344CB8AC3E}">
        <p14:creationId xmlns:p14="http://schemas.microsoft.com/office/powerpoint/2010/main" val="771790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References</a:t>
            </a:r>
          </a:p>
        </p:txBody>
      </p:sp>
      <p:sp>
        <p:nvSpPr>
          <p:cNvPr id="3" name="Content Placeholder 2"/>
          <p:cNvSpPr>
            <a:spLocks noGrp="1"/>
          </p:cNvSpPr>
          <p:nvPr>
            <p:ph idx="1"/>
          </p:nvPr>
        </p:nvSpPr>
        <p:spPr/>
        <p:txBody>
          <a:bodyPr>
            <a:normAutofit fontScale="77500" lnSpcReduction="20000"/>
          </a:bodyPr>
          <a:lstStyle/>
          <a:p>
            <a:r>
              <a:rPr lang="en-US" dirty="0"/>
              <a:t>Buyya. (2009). Object-oriented Programming with Java: Essentials and Applications. Tata McGraw-Hill Education.</a:t>
            </a:r>
          </a:p>
          <a:p>
            <a:r>
              <a:rPr lang="en-US" dirty="0" err="1"/>
              <a:t>Conder</a:t>
            </a:r>
            <a:r>
              <a:rPr lang="en-US" dirty="0"/>
              <a:t>, S., &amp; </a:t>
            </a:r>
            <a:r>
              <a:rPr lang="en-US" dirty="0" err="1"/>
              <a:t>Darcey</a:t>
            </a:r>
            <a:r>
              <a:rPr lang="en-US" dirty="0"/>
              <a:t>, L. ( 2010). Learn Java for Android Development: Introduction to Java. Retrieved from </a:t>
            </a:r>
            <a:r>
              <a:rPr lang="en-US" dirty="0" err="1"/>
              <a:t>tutsplus</a:t>
            </a:r>
            <a:r>
              <a:rPr lang="en-US" dirty="0"/>
              <a:t>: https://code.tutsplus.com/tutorials/learn-java-for-android-development-introduction-to-java--mobile-2604</a:t>
            </a:r>
          </a:p>
          <a:p>
            <a:r>
              <a:rPr lang="en-US" dirty="0" err="1"/>
              <a:t>dzone</a:t>
            </a:r>
            <a:r>
              <a:rPr lang="en-US" dirty="0"/>
              <a:t>. (2008). Ten Amazing Java Applications. Retrieved from </a:t>
            </a:r>
            <a:r>
              <a:rPr lang="en-US" dirty="0" err="1"/>
              <a:t>dzone</a:t>
            </a:r>
            <a:r>
              <a:rPr lang="en-US" dirty="0"/>
              <a:t>: https://dzone.com/articles/ten-amazing-java-applications</a:t>
            </a:r>
          </a:p>
          <a:p>
            <a:r>
              <a:rPr lang="en-US" dirty="0"/>
              <a:t>Friesen, J. (2010). Learn Java for Android Development. </a:t>
            </a:r>
            <a:r>
              <a:rPr lang="en-US" dirty="0" err="1"/>
              <a:t>Apress</a:t>
            </a:r>
            <a:r>
              <a:rPr lang="en-US" dirty="0"/>
              <a:t>.</a:t>
            </a:r>
          </a:p>
          <a:p>
            <a:r>
              <a:rPr lang="en-US" dirty="0"/>
              <a:t>Raza, H. (2014). Step-by-step guide to Android development with Eclipse. Retrieved from </a:t>
            </a:r>
            <a:r>
              <a:rPr lang="en-US" dirty="0" err="1"/>
              <a:t>theserverside</a:t>
            </a:r>
            <a:r>
              <a:rPr lang="en-US" dirty="0"/>
              <a:t>: http://www.theserverside.com/tutorial/Step-by-step-guide-to-Android-development-with-Eclipse</a:t>
            </a:r>
          </a:p>
          <a:p>
            <a:r>
              <a:rPr lang="en-US" dirty="0"/>
              <a:t>Vermeulen, A. (2000). The Elements of Java(TM) Style. Cambridge University Press.</a:t>
            </a:r>
          </a:p>
          <a:p>
            <a:r>
              <a:rPr lang="en-US" dirty="0"/>
              <a:t>Yuan, M. J. (2002, October). Best tools for mobile application development: A comparative review of four J2ME IDEs. Retrieved from </a:t>
            </a:r>
            <a:r>
              <a:rPr lang="en-US" dirty="0" err="1"/>
              <a:t>javaworld</a:t>
            </a:r>
            <a:r>
              <a:rPr lang="en-US" dirty="0"/>
              <a:t>: http://www.javaworld.com/article/2074670/mobile-java/mobile-java-best-tools-for-mobile-application-development.html</a:t>
            </a:r>
          </a:p>
          <a:p>
            <a:endParaRPr lang="en-US" dirty="0"/>
          </a:p>
          <a:p>
            <a:endParaRPr lang="en-US" dirty="0"/>
          </a:p>
        </p:txBody>
      </p:sp>
    </p:spTree>
    <p:extLst>
      <p:ext uri="{BB962C8B-B14F-4D97-AF65-F5344CB8AC3E}">
        <p14:creationId xmlns:p14="http://schemas.microsoft.com/office/powerpoint/2010/main" val="2959006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p>
        </p:txBody>
      </p:sp>
      <p:sp>
        <p:nvSpPr>
          <p:cNvPr id="3" name="Content Placeholder 2"/>
          <p:cNvSpPr>
            <a:spLocks noGrp="1"/>
          </p:cNvSpPr>
          <p:nvPr>
            <p:ph idx="1"/>
          </p:nvPr>
        </p:nvSpPr>
        <p:spPr/>
        <p:txBody>
          <a:bodyPr/>
          <a:lstStyle/>
          <a:p>
            <a:r>
              <a:rPr lang="en-US" dirty="0"/>
              <a:t>Analyzing the two major platforms used for software application deployment and advancement.</a:t>
            </a:r>
          </a:p>
          <a:p>
            <a:r>
              <a:rPr lang="en-IN" dirty="0"/>
              <a:t>Various components or fundamentals associated with each of the chosen software applications deployment platforms.</a:t>
            </a:r>
          </a:p>
          <a:p>
            <a:r>
              <a:rPr lang="en-IN" dirty="0"/>
              <a:t>Identification of the tools needed to develop, design, test, write the software application into the objective platform settings chosen.</a:t>
            </a:r>
          </a:p>
          <a:p>
            <a:r>
              <a:rPr lang="en-IN" dirty="0"/>
              <a:t>Building a mobile system application using IDE, debugger and programming dialectal for the chosen platform environment. </a:t>
            </a:r>
            <a:endParaRPr lang="en-US" dirty="0"/>
          </a:p>
        </p:txBody>
      </p:sp>
    </p:spTree>
    <p:extLst>
      <p:ext uri="{BB962C8B-B14F-4D97-AF65-F5344CB8AC3E}">
        <p14:creationId xmlns:p14="http://schemas.microsoft.com/office/powerpoint/2010/main" val="692027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Platforms Chosen for software application development</a:t>
            </a:r>
          </a:p>
        </p:txBody>
      </p:sp>
      <p:sp>
        <p:nvSpPr>
          <p:cNvPr id="3" name="Content Placeholder 2"/>
          <p:cNvSpPr>
            <a:spLocks noGrp="1"/>
          </p:cNvSpPr>
          <p:nvPr>
            <p:ph idx="1"/>
          </p:nvPr>
        </p:nvSpPr>
        <p:spPr/>
        <p:txBody>
          <a:bodyPr/>
          <a:lstStyle/>
          <a:p>
            <a:r>
              <a:rPr lang="en-US" dirty="0"/>
              <a:t>For the discussion, we picked these two platforms that can be employed as podium to develop a software system application.</a:t>
            </a:r>
          </a:p>
          <a:p>
            <a:r>
              <a:rPr lang="en-US" dirty="0"/>
              <a:t>JAVA platform</a:t>
            </a:r>
          </a:p>
          <a:p>
            <a:r>
              <a:rPr lang="en-US" dirty="0"/>
              <a:t>Android platform</a:t>
            </a:r>
          </a:p>
        </p:txBody>
      </p:sp>
      <p:pic>
        <p:nvPicPr>
          <p:cNvPr id="4" name="Picture 3"/>
          <p:cNvPicPr>
            <a:picLocks noChangeAspect="1"/>
          </p:cNvPicPr>
          <p:nvPr/>
        </p:nvPicPr>
        <p:blipFill>
          <a:blip r:embed="rId3"/>
          <a:stretch>
            <a:fillRect/>
          </a:stretch>
        </p:blipFill>
        <p:spPr>
          <a:xfrm>
            <a:off x="301714" y="5734050"/>
            <a:ext cx="1543050" cy="885825"/>
          </a:xfrm>
          <a:prstGeom prst="rect">
            <a:avLst/>
          </a:prstGeom>
        </p:spPr>
      </p:pic>
    </p:spTree>
    <p:extLst>
      <p:ext uri="{BB962C8B-B14F-4D97-AF65-F5344CB8AC3E}">
        <p14:creationId xmlns:p14="http://schemas.microsoft.com/office/powerpoint/2010/main" val="396507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Elements associated with JAVA Platform</a:t>
            </a:r>
          </a:p>
        </p:txBody>
      </p:sp>
      <p:sp>
        <p:nvSpPr>
          <p:cNvPr id="3" name="Content Placeholder 2"/>
          <p:cNvSpPr>
            <a:spLocks noGrp="1"/>
          </p:cNvSpPr>
          <p:nvPr>
            <p:ph idx="1"/>
          </p:nvPr>
        </p:nvSpPr>
        <p:spPr/>
        <p:txBody>
          <a:bodyPr/>
          <a:lstStyle/>
          <a:p>
            <a:r>
              <a:rPr lang="en-IN" dirty="0"/>
              <a:t>Java incorporated with XML and CSS for supple data-driven system UI</a:t>
            </a:r>
          </a:p>
          <a:p>
            <a:r>
              <a:rPr lang="en-US" dirty="0"/>
              <a:t>JDBC system database incorporation.</a:t>
            </a:r>
          </a:p>
          <a:p>
            <a:r>
              <a:rPr lang="en-US" dirty="0"/>
              <a:t>Java platform has following elements or components that are used and associated with software system application progress or development.</a:t>
            </a:r>
          </a:p>
          <a:p>
            <a:r>
              <a:rPr lang="en-US" dirty="0"/>
              <a:t>J2SE (Java 2 Platform Standard Edition)</a:t>
            </a:r>
          </a:p>
          <a:p>
            <a:r>
              <a:rPr lang="en-US" dirty="0"/>
              <a:t>J2EE (Java 2 Platform Enterprise Edition)</a:t>
            </a:r>
          </a:p>
          <a:p>
            <a:r>
              <a:rPr lang="en-US" dirty="0"/>
              <a:t>J2ME (Java 2 Micro Edition) (Vermeulen, 2000).</a:t>
            </a:r>
          </a:p>
        </p:txBody>
      </p:sp>
    </p:spTree>
    <p:extLst>
      <p:ext uri="{BB962C8B-B14F-4D97-AF65-F5344CB8AC3E}">
        <p14:creationId xmlns:p14="http://schemas.microsoft.com/office/powerpoint/2010/main" val="2988940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Elements associated with Android Platform</a:t>
            </a:r>
          </a:p>
        </p:txBody>
      </p:sp>
      <p:sp>
        <p:nvSpPr>
          <p:cNvPr id="3" name="Content Placeholder 2"/>
          <p:cNvSpPr>
            <a:spLocks noGrp="1"/>
          </p:cNvSpPr>
          <p:nvPr>
            <p:ph idx="1"/>
          </p:nvPr>
        </p:nvSpPr>
        <p:spPr/>
        <p:txBody>
          <a:bodyPr>
            <a:normAutofit/>
          </a:bodyPr>
          <a:lstStyle/>
          <a:p>
            <a:r>
              <a:rPr lang="en-US" dirty="0"/>
              <a:t>The Android Platform offers with the number of important elements that are associated with software or mobile application development as given below:</a:t>
            </a:r>
          </a:p>
          <a:p>
            <a:r>
              <a:rPr lang="en-US" dirty="0"/>
              <a:t>Multi-user Linux system</a:t>
            </a:r>
          </a:p>
          <a:p>
            <a:r>
              <a:rPr lang="en-IN" dirty="0"/>
              <a:t>There are four different types of app components used in Android software application development:</a:t>
            </a:r>
          </a:p>
          <a:p>
            <a:r>
              <a:rPr lang="en-IN" dirty="0"/>
              <a:t>Activities.</a:t>
            </a:r>
          </a:p>
          <a:p>
            <a:r>
              <a:rPr lang="en-IN" dirty="0"/>
              <a:t>Services.</a:t>
            </a:r>
          </a:p>
          <a:p>
            <a:r>
              <a:rPr lang="en-IN" dirty="0"/>
              <a:t>Content providers.</a:t>
            </a:r>
          </a:p>
          <a:p>
            <a:r>
              <a:rPr lang="en-IN" dirty="0"/>
              <a:t>Broadcast receivers</a:t>
            </a:r>
            <a:r>
              <a:rPr lang="en-US" dirty="0"/>
              <a:t> (Buyya, 2009)</a:t>
            </a:r>
            <a:r>
              <a:rPr lang="en-IN" dirty="0"/>
              <a:t>.</a:t>
            </a:r>
          </a:p>
          <a:p>
            <a:endParaRPr lang="en-US" dirty="0"/>
          </a:p>
        </p:txBody>
      </p:sp>
    </p:spTree>
    <p:extLst>
      <p:ext uri="{BB962C8B-B14F-4D97-AF65-F5344CB8AC3E}">
        <p14:creationId xmlns:p14="http://schemas.microsoft.com/office/powerpoint/2010/main" val="832050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lstStyle/>
          <a:p>
            <a:r>
              <a:rPr lang="en-US" b="1" dirty="0"/>
              <a:t>Mobile application software and devices</a:t>
            </a:r>
          </a:p>
        </p:txBody>
      </p:sp>
      <p:sp>
        <p:nvSpPr>
          <p:cNvPr id="3" name="Content Placeholder 2"/>
          <p:cNvSpPr>
            <a:spLocks noGrp="1"/>
          </p:cNvSpPr>
          <p:nvPr>
            <p:ph idx="1"/>
          </p:nvPr>
        </p:nvSpPr>
        <p:spPr/>
        <p:txBody>
          <a:bodyPr/>
          <a:lstStyle/>
          <a:p>
            <a:r>
              <a:rPr lang="en-US" dirty="0"/>
              <a:t>We have discovered numerous mobile application software packages and devices that are using these two chosen platforms like JAVA and ANDROID mobile platform.</a:t>
            </a:r>
          </a:p>
          <a:p>
            <a:r>
              <a:rPr lang="en-US" dirty="0"/>
              <a:t>We have identified these three mobile software applications that are making use of these chosen platform.</a:t>
            </a:r>
          </a:p>
          <a:p>
            <a:r>
              <a:rPr lang="en-US" dirty="0"/>
              <a:t>These application software and devices are employing these tools or platforms for development. </a:t>
            </a:r>
          </a:p>
          <a:p>
            <a:r>
              <a:rPr lang="en-US" dirty="0"/>
              <a:t>These comprises of mobile and gaming applications and desktop applications that are used by the customers around the world. </a:t>
            </a:r>
          </a:p>
        </p:txBody>
      </p:sp>
    </p:spTree>
    <p:extLst>
      <p:ext uri="{BB962C8B-B14F-4D97-AF65-F5344CB8AC3E}">
        <p14:creationId xmlns:p14="http://schemas.microsoft.com/office/powerpoint/2010/main" val="525169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Three types of mobile application software and devices</a:t>
            </a:r>
            <a:endParaRPr lang="en-US" b="1" dirty="0"/>
          </a:p>
        </p:txBody>
      </p:sp>
      <p:sp>
        <p:nvSpPr>
          <p:cNvPr id="3" name="Content Placeholder 2"/>
          <p:cNvSpPr>
            <a:spLocks noGrp="1"/>
          </p:cNvSpPr>
          <p:nvPr>
            <p:ph idx="1"/>
          </p:nvPr>
        </p:nvSpPr>
        <p:spPr/>
        <p:txBody>
          <a:bodyPr>
            <a:normAutofit/>
          </a:bodyPr>
          <a:lstStyle/>
          <a:p>
            <a:r>
              <a:rPr lang="en-US" dirty="0"/>
              <a:t>There are lots of mobile application software system that can employ these platforms for application. For example;</a:t>
            </a:r>
          </a:p>
          <a:p>
            <a:r>
              <a:rPr lang="en-US" b="1" dirty="0"/>
              <a:t>Gaming Console </a:t>
            </a:r>
            <a:r>
              <a:rPr lang="en-US" dirty="0"/>
              <a:t>(“JXD S7100 gaming tablet”):</a:t>
            </a:r>
          </a:p>
          <a:p>
            <a:pPr marL="0" indent="0">
              <a:buNone/>
            </a:pPr>
            <a:r>
              <a:rPr lang="en-US" dirty="0"/>
              <a:t>	- </a:t>
            </a:r>
            <a:r>
              <a:rPr lang="en-IN" dirty="0"/>
              <a:t>real and portable gaming console application software </a:t>
            </a:r>
          </a:p>
          <a:p>
            <a:pPr marL="0" indent="0">
              <a:buNone/>
            </a:pPr>
            <a:r>
              <a:rPr lang="en-IN" dirty="0"/>
              <a:t>	- executes on platform of Android 2.2 </a:t>
            </a:r>
          </a:p>
          <a:p>
            <a:pPr marL="0" indent="0">
              <a:buNone/>
            </a:pPr>
            <a:r>
              <a:rPr lang="en-IN" dirty="0"/>
              <a:t>	- comprises of an emulator that permits you  some of the most 	interesting gaming application like, King of Fighters ’97, Mario 	Kart 64, and Tomb Raider etc.</a:t>
            </a:r>
          </a:p>
          <a:p>
            <a:pPr marL="0" indent="0">
              <a:buNone/>
            </a:pPr>
            <a:r>
              <a:rPr lang="en-IN" dirty="0"/>
              <a:t>	- gaming software console will partake complete admittance to 	the Android 	marketplace.</a:t>
            </a:r>
          </a:p>
          <a:p>
            <a:pPr marL="0" indent="0">
              <a:buNone/>
            </a:pPr>
            <a:endParaRPr lang="en-IN" dirty="0"/>
          </a:p>
          <a:p>
            <a:pPr marL="0" indent="0">
              <a:buNone/>
            </a:pPr>
            <a:endParaRPr lang="en-US" dirty="0"/>
          </a:p>
          <a:p>
            <a:endParaRPr lang="en-US" dirty="0"/>
          </a:p>
        </p:txBody>
      </p:sp>
    </p:spTree>
    <p:extLst>
      <p:ext uri="{BB962C8B-B14F-4D97-AF65-F5344CB8AC3E}">
        <p14:creationId xmlns:p14="http://schemas.microsoft.com/office/powerpoint/2010/main" val="1410559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Mobile application software and devices</a:t>
            </a:r>
            <a:endParaRPr lang="en-US" dirty="0"/>
          </a:p>
        </p:txBody>
      </p:sp>
      <p:sp>
        <p:nvSpPr>
          <p:cNvPr id="3" name="Content Placeholder 2"/>
          <p:cNvSpPr>
            <a:spLocks noGrp="1"/>
          </p:cNvSpPr>
          <p:nvPr>
            <p:ph idx="1"/>
          </p:nvPr>
        </p:nvSpPr>
        <p:spPr/>
        <p:txBody>
          <a:bodyPr>
            <a:normAutofit/>
          </a:bodyPr>
          <a:lstStyle/>
          <a:p>
            <a:r>
              <a:rPr lang="en-US" dirty="0"/>
              <a:t>Another Java based application software is “</a:t>
            </a:r>
            <a:r>
              <a:rPr lang="en-US" b="1" dirty="0"/>
              <a:t>ThinkFree</a:t>
            </a:r>
            <a:r>
              <a:rPr lang="en-US" dirty="0"/>
              <a:t>”.  It is a java based application that works on JAVA programming languages as it is deployed using J2SE edition of “JAVA SDK toolkit” environment.</a:t>
            </a:r>
          </a:p>
          <a:p>
            <a:r>
              <a:rPr lang="en-IN" dirty="0"/>
              <a:t>ThinkFree software is the compatible version that is alternative tool to “Microsoft Office”.</a:t>
            </a:r>
          </a:p>
          <a:p>
            <a:r>
              <a:rPr lang="en-IN" dirty="0"/>
              <a:t>It includes “ThinkFree Write” (word-processing), “ThinkFree Show” (presentation), “ThinkFree </a:t>
            </a:r>
            <a:r>
              <a:rPr lang="en-IN" dirty="0" err="1"/>
              <a:t>Calc</a:t>
            </a:r>
            <a:r>
              <a:rPr lang="en-IN" dirty="0"/>
              <a:t>” (spreadsheet) system applications that let you craft, modify, edit as well as update your files or documents like MS Office software.</a:t>
            </a:r>
          </a:p>
          <a:p>
            <a:r>
              <a:rPr lang="en-IN" dirty="0"/>
              <a:t>Third application using JAVA platform is “JPC”. The description is given in the below notes as follows.</a:t>
            </a:r>
            <a:endParaRPr lang="en-US" dirty="0"/>
          </a:p>
        </p:txBody>
      </p:sp>
    </p:spTree>
    <p:extLst>
      <p:ext uri="{BB962C8B-B14F-4D97-AF65-F5344CB8AC3E}">
        <p14:creationId xmlns:p14="http://schemas.microsoft.com/office/powerpoint/2010/main" val="151191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Identification of the Tools Used</a:t>
            </a:r>
            <a:endParaRPr lang="en-US" b="1" dirty="0"/>
          </a:p>
        </p:txBody>
      </p:sp>
      <p:sp>
        <p:nvSpPr>
          <p:cNvPr id="3" name="Content Placeholder 2"/>
          <p:cNvSpPr>
            <a:spLocks noGrp="1"/>
          </p:cNvSpPr>
          <p:nvPr>
            <p:ph idx="1"/>
          </p:nvPr>
        </p:nvSpPr>
        <p:spPr/>
        <p:txBody>
          <a:bodyPr>
            <a:normAutofit lnSpcReduction="10000"/>
          </a:bodyPr>
          <a:lstStyle/>
          <a:p>
            <a:r>
              <a:rPr lang="en-US" dirty="0"/>
              <a:t>We have recognized the major or</a:t>
            </a:r>
            <a:r>
              <a:rPr lang="en-IN" dirty="0"/>
              <a:t> key tools or components utilized to develop, design, test, write, as well as deploy software applications especially in Java and Android as system objective platform.</a:t>
            </a:r>
          </a:p>
          <a:p>
            <a:r>
              <a:rPr lang="en-IN" dirty="0"/>
              <a:t>For JAVA application development (Mobile applications), these development expertise or supported tools are used to design, test, debug and writing the code for the application.</a:t>
            </a:r>
          </a:p>
          <a:p>
            <a:pPr marL="514350" indent="-514350">
              <a:buFont typeface="+mj-lt"/>
              <a:buAutoNum type="arabicPeriod"/>
            </a:pPr>
            <a:r>
              <a:rPr lang="en-US" dirty="0"/>
              <a:t>“Borland </a:t>
            </a:r>
            <a:r>
              <a:rPr lang="en-US" dirty="0" err="1"/>
              <a:t>JBuilder</a:t>
            </a:r>
            <a:r>
              <a:rPr lang="en-US" dirty="0"/>
              <a:t> 7 Enterprise” supported with “</a:t>
            </a:r>
            <a:r>
              <a:rPr lang="en-US" dirty="0" err="1"/>
              <a:t>MobileSet</a:t>
            </a:r>
            <a:r>
              <a:rPr lang="en-US" dirty="0"/>
              <a:t> 3”</a:t>
            </a:r>
          </a:p>
          <a:p>
            <a:pPr marL="514350" indent="-514350">
              <a:buFont typeface="+mj-lt"/>
              <a:buAutoNum type="arabicPeriod"/>
            </a:pPr>
            <a:r>
              <a:rPr lang="en-US" dirty="0"/>
              <a:t>“Sun Microsystems' based “Sun ONE” (Open System Network Environment) with “Studio 4 Mobile Application Edition”</a:t>
            </a:r>
          </a:p>
          <a:p>
            <a:pPr marL="514350" indent="-514350">
              <a:buFont typeface="+mj-lt"/>
              <a:buAutoNum type="arabicPeriod"/>
            </a:pPr>
            <a:r>
              <a:rPr lang="en-US" dirty="0"/>
              <a:t>“Metrowerks CodeWarrior Wireless Studio 7”</a:t>
            </a:r>
          </a:p>
          <a:p>
            <a:pPr marL="514350" indent="-514350">
              <a:buFont typeface="+mj-lt"/>
              <a:buAutoNum type="arabicPeriod"/>
            </a:pPr>
            <a:r>
              <a:rPr lang="en-US" dirty="0"/>
              <a:t>“S5 Systems' </a:t>
            </a:r>
            <a:r>
              <a:rPr lang="en-US" dirty="0" err="1"/>
              <a:t>jVise</a:t>
            </a:r>
            <a:r>
              <a:rPr lang="en-US" dirty="0"/>
              <a:t>” (built on “IBM Eclipse technology”) (Yuan, 2002).</a:t>
            </a:r>
          </a:p>
          <a:p>
            <a:pPr marL="0" indent="0">
              <a:buNone/>
            </a:pPr>
            <a:endParaRPr lang="en-US" dirty="0"/>
          </a:p>
          <a:p>
            <a:endParaRPr lang="en-IN" dirty="0"/>
          </a:p>
          <a:p>
            <a:pPr marL="0" indent="0">
              <a:buNone/>
            </a:pPr>
            <a:endParaRPr lang="en-US" dirty="0"/>
          </a:p>
        </p:txBody>
      </p:sp>
    </p:spTree>
    <p:extLst>
      <p:ext uri="{BB962C8B-B14F-4D97-AF65-F5344CB8AC3E}">
        <p14:creationId xmlns:p14="http://schemas.microsoft.com/office/powerpoint/2010/main" val="20841274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708</TotalTime>
  <Words>1839</Words>
  <Application>Microsoft Office PowerPoint</Application>
  <PresentationFormat>Widescreen</PresentationFormat>
  <Paragraphs>151</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Tw Cen MT</vt:lpstr>
      <vt:lpstr>Tw Cen MT Condensed</vt:lpstr>
      <vt:lpstr>Wingdings 3</vt:lpstr>
      <vt:lpstr>Integral</vt:lpstr>
      <vt:lpstr>Software Application Development Platforms</vt:lpstr>
      <vt:lpstr>Overview</vt:lpstr>
      <vt:lpstr>Platforms Chosen for software application development</vt:lpstr>
      <vt:lpstr>Elements associated with JAVA Platform</vt:lpstr>
      <vt:lpstr>Elements associated with Android Platform</vt:lpstr>
      <vt:lpstr>Mobile application software and devices</vt:lpstr>
      <vt:lpstr>Three types of mobile application software and devices</vt:lpstr>
      <vt:lpstr>Mobile application software and devices</vt:lpstr>
      <vt:lpstr>Identification of the Tools Used</vt:lpstr>
      <vt:lpstr>Build a Mobile Application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Application Development Platforms</dc:title>
  <dc:creator>vivek</dc:creator>
  <cp:lastModifiedBy>terence coard</cp:lastModifiedBy>
  <cp:revision>46</cp:revision>
  <dcterms:created xsi:type="dcterms:W3CDTF">2017-03-30T14:05:55Z</dcterms:created>
  <dcterms:modified xsi:type="dcterms:W3CDTF">2017-04-02T14:29:17Z</dcterms:modified>
</cp:coreProperties>
</file>